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7" r:id="rId2"/>
    <p:sldId id="259" r:id="rId3"/>
    <p:sldId id="260" r:id="rId4"/>
  </p:sldIdLst>
  <p:sldSz cx="36576000" cy="18288000"/>
  <p:notesSz cx="6797675" cy="9926638"/>
  <p:defaultTextStyle>
    <a:defPPr>
      <a:defRPr lang="en-US"/>
    </a:defPPr>
    <a:lvl1pPr marL="0" algn="l" defTabSz="2633237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1pPr>
    <a:lvl2pPr marL="1316619" algn="l" defTabSz="2633237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2pPr>
    <a:lvl3pPr marL="2633237" algn="l" defTabSz="2633237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3pPr>
    <a:lvl4pPr marL="3949856" algn="l" defTabSz="2633237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4pPr>
    <a:lvl5pPr marL="5266476" algn="l" defTabSz="2633237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5pPr>
    <a:lvl6pPr marL="6583095" algn="l" defTabSz="2633237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6pPr>
    <a:lvl7pPr marL="7899713" algn="l" defTabSz="2633237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7pPr>
    <a:lvl8pPr marL="9216332" algn="l" defTabSz="2633237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8pPr>
    <a:lvl9pPr marL="10532951" algn="l" defTabSz="2633237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60" userDrawn="1">
          <p15:clr>
            <a:srgbClr val="A4A3A4"/>
          </p15:clr>
        </p15:guide>
        <p15:guide id="2" pos="115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E200"/>
    <a:srgbClr val="FFFF47"/>
    <a:srgbClr val="7131A1"/>
    <a:srgbClr val="BC8FDD"/>
    <a:srgbClr val="9F9F9F"/>
    <a:srgbClr val="D9D9D9"/>
    <a:srgbClr val="D96709"/>
    <a:srgbClr val="F79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26" autoAdjust="0"/>
    <p:restoredTop sz="94434" autoAdjust="0"/>
  </p:normalViewPr>
  <p:slideViewPr>
    <p:cSldViewPr snapToGrid="0">
      <p:cViewPr varScale="1">
        <p:scale>
          <a:sx n="38" d="100"/>
          <a:sy n="38" d="100"/>
        </p:scale>
        <p:origin x="192" y="480"/>
      </p:cViewPr>
      <p:guideLst>
        <p:guide orient="horz" pos="5760"/>
        <p:guide pos="115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A8BF0C-00CA-47ED-8485-6794CAC8B7E2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323850" y="744538"/>
            <a:ext cx="74453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A9671F-880D-4F68-B48D-45C642367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246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633237" rtl="0" eaLnBrk="1" latinLnBrk="0" hangingPunct="1">
      <a:defRPr sz="3456" kern="1200">
        <a:solidFill>
          <a:schemeClr val="tx1"/>
        </a:solidFill>
        <a:latin typeface="+mn-lt"/>
        <a:ea typeface="+mn-ea"/>
        <a:cs typeface="+mn-cs"/>
      </a:defRPr>
    </a:lvl1pPr>
    <a:lvl2pPr marL="1316619" algn="l" defTabSz="2633237" rtl="0" eaLnBrk="1" latinLnBrk="0" hangingPunct="1">
      <a:defRPr sz="3456" kern="1200">
        <a:solidFill>
          <a:schemeClr val="tx1"/>
        </a:solidFill>
        <a:latin typeface="+mn-lt"/>
        <a:ea typeface="+mn-ea"/>
        <a:cs typeface="+mn-cs"/>
      </a:defRPr>
    </a:lvl2pPr>
    <a:lvl3pPr marL="2633237" algn="l" defTabSz="2633237" rtl="0" eaLnBrk="1" latinLnBrk="0" hangingPunct="1">
      <a:defRPr sz="3456" kern="1200">
        <a:solidFill>
          <a:schemeClr val="tx1"/>
        </a:solidFill>
        <a:latin typeface="+mn-lt"/>
        <a:ea typeface="+mn-ea"/>
        <a:cs typeface="+mn-cs"/>
      </a:defRPr>
    </a:lvl3pPr>
    <a:lvl4pPr marL="3949856" algn="l" defTabSz="2633237" rtl="0" eaLnBrk="1" latinLnBrk="0" hangingPunct="1">
      <a:defRPr sz="3456" kern="1200">
        <a:solidFill>
          <a:schemeClr val="tx1"/>
        </a:solidFill>
        <a:latin typeface="+mn-lt"/>
        <a:ea typeface="+mn-ea"/>
        <a:cs typeface="+mn-cs"/>
      </a:defRPr>
    </a:lvl4pPr>
    <a:lvl5pPr marL="5266476" algn="l" defTabSz="2633237" rtl="0" eaLnBrk="1" latinLnBrk="0" hangingPunct="1">
      <a:defRPr sz="3456" kern="1200">
        <a:solidFill>
          <a:schemeClr val="tx1"/>
        </a:solidFill>
        <a:latin typeface="+mn-lt"/>
        <a:ea typeface="+mn-ea"/>
        <a:cs typeface="+mn-cs"/>
      </a:defRPr>
    </a:lvl5pPr>
    <a:lvl6pPr marL="6583095" algn="l" defTabSz="2633237" rtl="0" eaLnBrk="1" latinLnBrk="0" hangingPunct="1">
      <a:defRPr sz="3456" kern="1200">
        <a:solidFill>
          <a:schemeClr val="tx1"/>
        </a:solidFill>
        <a:latin typeface="+mn-lt"/>
        <a:ea typeface="+mn-ea"/>
        <a:cs typeface="+mn-cs"/>
      </a:defRPr>
    </a:lvl6pPr>
    <a:lvl7pPr marL="7899713" algn="l" defTabSz="2633237" rtl="0" eaLnBrk="1" latinLnBrk="0" hangingPunct="1">
      <a:defRPr sz="3456" kern="1200">
        <a:solidFill>
          <a:schemeClr val="tx1"/>
        </a:solidFill>
        <a:latin typeface="+mn-lt"/>
        <a:ea typeface="+mn-ea"/>
        <a:cs typeface="+mn-cs"/>
      </a:defRPr>
    </a:lvl7pPr>
    <a:lvl8pPr marL="9216332" algn="l" defTabSz="2633237" rtl="0" eaLnBrk="1" latinLnBrk="0" hangingPunct="1">
      <a:defRPr sz="3456" kern="1200">
        <a:solidFill>
          <a:schemeClr val="tx1"/>
        </a:solidFill>
        <a:latin typeface="+mn-lt"/>
        <a:ea typeface="+mn-ea"/>
        <a:cs typeface="+mn-cs"/>
      </a:defRPr>
    </a:lvl8pPr>
    <a:lvl9pPr marL="10532951" algn="l" defTabSz="2633237" rtl="0" eaLnBrk="1" latinLnBrk="0" hangingPunct="1">
      <a:defRPr sz="345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323850" y="744538"/>
            <a:ext cx="74453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9671F-880D-4F68-B48D-45C64236735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806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2992968"/>
            <a:ext cx="27432000" cy="6366933"/>
          </a:xfrm>
        </p:spPr>
        <p:txBody>
          <a:bodyPr anchor="b"/>
          <a:lstStyle>
            <a:lvl1pPr algn="ctr">
              <a:defRPr sz="1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9605435"/>
            <a:ext cx="27432000" cy="4415365"/>
          </a:xfrm>
        </p:spPr>
        <p:txBody>
          <a:bodyPr/>
          <a:lstStyle>
            <a:lvl1pPr marL="0" indent="0" algn="ctr">
              <a:buNone/>
              <a:defRPr sz="6400"/>
            </a:lvl1pPr>
            <a:lvl2pPr marL="1219215" indent="0" algn="ctr">
              <a:buNone/>
              <a:defRPr sz="5333"/>
            </a:lvl2pPr>
            <a:lvl3pPr marL="2438430" indent="0" algn="ctr">
              <a:buNone/>
              <a:defRPr sz="4800"/>
            </a:lvl3pPr>
            <a:lvl4pPr marL="3657646" indent="0" algn="ctr">
              <a:buNone/>
              <a:defRPr sz="4267"/>
            </a:lvl4pPr>
            <a:lvl5pPr marL="4876861" indent="0" algn="ctr">
              <a:buNone/>
              <a:defRPr sz="4267"/>
            </a:lvl5pPr>
            <a:lvl6pPr marL="6096076" indent="0" algn="ctr">
              <a:buNone/>
              <a:defRPr sz="4267"/>
            </a:lvl6pPr>
            <a:lvl7pPr marL="7315291" indent="0" algn="ctr">
              <a:buNone/>
              <a:defRPr sz="4267"/>
            </a:lvl7pPr>
            <a:lvl8pPr marL="8534507" indent="0" algn="ctr">
              <a:buNone/>
              <a:defRPr sz="4267"/>
            </a:lvl8pPr>
            <a:lvl9pPr marL="9753722" indent="0" algn="ctr">
              <a:buNone/>
              <a:defRPr sz="4267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D376-B48F-43F3-9E84-A8D1070BF17D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5EE0-D776-4449-B3FC-F013A7161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167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D376-B48F-43F3-9E84-A8D1070BF17D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5EE0-D776-4449-B3FC-F013A7161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099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4700" y="973667"/>
            <a:ext cx="7886700" cy="154982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0" y="973667"/>
            <a:ext cx="23202900" cy="154982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D376-B48F-43F3-9E84-A8D1070BF17D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5EE0-D776-4449-B3FC-F013A7161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980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D376-B48F-43F3-9E84-A8D1070BF17D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5EE0-D776-4449-B3FC-F013A7161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269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550" y="4559303"/>
            <a:ext cx="31546800" cy="7607299"/>
          </a:xfrm>
        </p:spPr>
        <p:txBody>
          <a:bodyPr anchor="b"/>
          <a:lstStyle>
            <a:lvl1pPr>
              <a:defRPr sz="1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5550" y="12238569"/>
            <a:ext cx="31546800" cy="4000499"/>
          </a:xfrm>
        </p:spPr>
        <p:txBody>
          <a:bodyPr/>
          <a:lstStyle>
            <a:lvl1pPr marL="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1pPr>
            <a:lvl2pPr marL="1219215" indent="0">
              <a:buNone/>
              <a:defRPr sz="5333">
                <a:solidFill>
                  <a:schemeClr val="tx1">
                    <a:tint val="75000"/>
                  </a:schemeClr>
                </a:solidFill>
              </a:defRPr>
            </a:lvl2pPr>
            <a:lvl3pPr marL="243843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3pPr>
            <a:lvl4pPr marL="3657646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4pPr>
            <a:lvl5pPr marL="4876861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5pPr>
            <a:lvl6pPr marL="6096076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6pPr>
            <a:lvl7pPr marL="7315291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7pPr>
            <a:lvl8pPr marL="8534507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8pPr>
            <a:lvl9pPr marL="9753722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D376-B48F-43F3-9E84-A8D1070BF17D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5EE0-D776-4449-B3FC-F013A7161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7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0" y="4868333"/>
            <a:ext cx="15544800" cy="116035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16600" y="4868333"/>
            <a:ext cx="15544800" cy="116035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D376-B48F-43F3-9E84-A8D1070BF17D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5EE0-D776-4449-B3FC-F013A7161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516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4" y="973668"/>
            <a:ext cx="31546800" cy="35348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66" y="4483101"/>
            <a:ext cx="15473361" cy="2197099"/>
          </a:xfrm>
        </p:spPr>
        <p:txBody>
          <a:bodyPr anchor="b"/>
          <a:lstStyle>
            <a:lvl1pPr marL="0" indent="0">
              <a:buNone/>
              <a:defRPr sz="6400" b="1"/>
            </a:lvl1pPr>
            <a:lvl2pPr marL="1219215" indent="0">
              <a:buNone/>
              <a:defRPr sz="5333" b="1"/>
            </a:lvl2pPr>
            <a:lvl3pPr marL="2438430" indent="0">
              <a:buNone/>
              <a:defRPr sz="4800" b="1"/>
            </a:lvl3pPr>
            <a:lvl4pPr marL="3657646" indent="0">
              <a:buNone/>
              <a:defRPr sz="4267" b="1"/>
            </a:lvl4pPr>
            <a:lvl5pPr marL="4876861" indent="0">
              <a:buNone/>
              <a:defRPr sz="4267" b="1"/>
            </a:lvl5pPr>
            <a:lvl6pPr marL="6096076" indent="0">
              <a:buNone/>
              <a:defRPr sz="4267" b="1"/>
            </a:lvl6pPr>
            <a:lvl7pPr marL="7315291" indent="0">
              <a:buNone/>
              <a:defRPr sz="4267" b="1"/>
            </a:lvl7pPr>
            <a:lvl8pPr marL="8534507" indent="0">
              <a:buNone/>
              <a:defRPr sz="4267" b="1"/>
            </a:lvl8pPr>
            <a:lvl9pPr marL="9753722" indent="0">
              <a:buNone/>
              <a:defRPr sz="426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9366" y="6680200"/>
            <a:ext cx="15473361" cy="98255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16600" y="4483101"/>
            <a:ext cx="15549564" cy="2197099"/>
          </a:xfrm>
        </p:spPr>
        <p:txBody>
          <a:bodyPr anchor="b"/>
          <a:lstStyle>
            <a:lvl1pPr marL="0" indent="0">
              <a:buNone/>
              <a:defRPr sz="6400" b="1"/>
            </a:lvl1pPr>
            <a:lvl2pPr marL="1219215" indent="0">
              <a:buNone/>
              <a:defRPr sz="5333" b="1"/>
            </a:lvl2pPr>
            <a:lvl3pPr marL="2438430" indent="0">
              <a:buNone/>
              <a:defRPr sz="4800" b="1"/>
            </a:lvl3pPr>
            <a:lvl4pPr marL="3657646" indent="0">
              <a:buNone/>
              <a:defRPr sz="4267" b="1"/>
            </a:lvl4pPr>
            <a:lvl5pPr marL="4876861" indent="0">
              <a:buNone/>
              <a:defRPr sz="4267" b="1"/>
            </a:lvl5pPr>
            <a:lvl6pPr marL="6096076" indent="0">
              <a:buNone/>
              <a:defRPr sz="4267" b="1"/>
            </a:lvl6pPr>
            <a:lvl7pPr marL="7315291" indent="0">
              <a:buNone/>
              <a:defRPr sz="4267" b="1"/>
            </a:lvl7pPr>
            <a:lvl8pPr marL="8534507" indent="0">
              <a:buNone/>
              <a:defRPr sz="4267" b="1"/>
            </a:lvl8pPr>
            <a:lvl9pPr marL="9753722" indent="0">
              <a:buNone/>
              <a:defRPr sz="426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16600" y="6680200"/>
            <a:ext cx="15549564" cy="98255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D376-B48F-43F3-9E84-A8D1070BF17D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5EE0-D776-4449-B3FC-F013A7161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736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D376-B48F-43F3-9E84-A8D1070BF17D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5EE0-D776-4449-B3FC-F013A7161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991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D376-B48F-43F3-9E84-A8D1070BF17D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5EE0-D776-4449-B3FC-F013A7161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97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6" y="1219200"/>
            <a:ext cx="11796711" cy="4267200"/>
          </a:xfrm>
        </p:spPr>
        <p:txBody>
          <a:bodyPr anchor="b"/>
          <a:lstStyle>
            <a:lvl1pPr>
              <a:defRPr sz="853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9564" y="2633135"/>
            <a:ext cx="18516600" cy="12996333"/>
          </a:xfrm>
        </p:spPr>
        <p:txBody>
          <a:bodyPr/>
          <a:lstStyle>
            <a:lvl1pPr>
              <a:defRPr sz="8533"/>
            </a:lvl1pPr>
            <a:lvl2pPr>
              <a:defRPr sz="7467"/>
            </a:lvl2pPr>
            <a:lvl3pPr>
              <a:defRPr sz="6400"/>
            </a:lvl3pPr>
            <a:lvl4pPr>
              <a:defRPr sz="5333"/>
            </a:lvl4pPr>
            <a:lvl5pPr>
              <a:defRPr sz="5333"/>
            </a:lvl5pPr>
            <a:lvl6pPr>
              <a:defRPr sz="5333"/>
            </a:lvl6pPr>
            <a:lvl7pPr>
              <a:defRPr sz="5333"/>
            </a:lvl7pPr>
            <a:lvl8pPr>
              <a:defRPr sz="5333"/>
            </a:lvl8pPr>
            <a:lvl9pPr>
              <a:defRPr sz="53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6" y="5486400"/>
            <a:ext cx="11796711" cy="10164235"/>
          </a:xfrm>
        </p:spPr>
        <p:txBody>
          <a:bodyPr/>
          <a:lstStyle>
            <a:lvl1pPr marL="0" indent="0">
              <a:buNone/>
              <a:defRPr sz="4267"/>
            </a:lvl1pPr>
            <a:lvl2pPr marL="1219215" indent="0">
              <a:buNone/>
              <a:defRPr sz="3733"/>
            </a:lvl2pPr>
            <a:lvl3pPr marL="2438430" indent="0">
              <a:buNone/>
              <a:defRPr sz="3200"/>
            </a:lvl3pPr>
            <a:lvl4pPr marL="3657646" indent="0">
              <a:buNone/>
              <a:defRPr sz="2667"/>
            </a:lvl4pPr>
            <a:lvl5pPr marL="4876861" indent="0">
              <a:buNone/>
              <a:defRPr sz="2667"/>
            </a:lvl5pPr>
            <a:lvl6pPr marL="6096076" indent="0">
              <a:buNone/>
              <a:defRPr sz="2667"/>
            </a:lvl6pPr>
            <a:lvl7pPr marL="7315291" indent="0">
              <a:buNone/>
              <a:defRPr sz="2667"/>
            </a:lvl7pPr>
            <a:lvl8pPr marL="8534507" indent="0">
              <a:buNone/>
              <a:defRPr sz="2667"/>
            </a:lvl8pPr>
            <a:lvl9pPr marL="9753722" indent="0">
              <a:buNone/>
              <a:defRPr sz="266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D376-B48F-43F3-9E84-A8D1070BF17D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5EE0-D776-4449-B3FC-F013A7161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780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6" y="1219200"/>
            <a:ext cx="11796711" cy="4267200"/>
          </a:xfrm>
        </p:spPr>
        <p:txBody>
          <a:bodyPr anchor="b"/>
          <a:lstStyle>
            <a:lvl1pPr>
              <a:defRPr sz="853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549564" y="2633135"/>
            <a:ext cx="18516600" cy="12996333"/>
          </a:xfrm>
        </p:spPr>
        <p:txBody>
          <a:bodyPr anchor="t"/>
          <a:lstStyle>
            <a:lvl1pPr marL="0" indent="0">
              <a:buNone/>
              <a:defRPr sz="8533"/>
            </a:lvl1pPr>
            <a:lvl2pPr marL="1219215" indent="0">
              <a:buNone/>
              <a:defRPr sz="7467"/>
            </a:lvl2pPr>
            <a:lvl3pPr marL="2438430" indent="0">
              <a:buNone/>
              <a:defRPr sz="6400"/>
            </a:lvl3pPr>
            <a:lvl4pPr marL="3657646" indent="0">
              <a:buNone/>
              <a:defRPr sz="5333"/>
            </a:lvl4pPr>
            <a:lvl5pPr marL="4876861" indent="0">
              <a:buNone/>
              <a:defRPr sz="5333"/>
            </a:lvl5pPr>
            <a:lvl6pPr marL="6096076" indent="0">
              <a:buNone/>
              <a:defRPr sz="5333"/>
            </a:lvl6pPr>
            <a:lvl7pPr marL="7315291" indent="0">
              <a:buNone/>
              <a:defRPr sz="5333"/>
            </a:lvl7pPr>
            <a:lvl8pPr marL="8534507" indent="0">
              <a:buNone/>
              <a:defRPr sz="5333"/>
            </a:lvl8pPr>
            <a:lvl9pPr marL="9753722" indent="0">
              <a:buNone/>
              <a:defRPr sz="5333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6" y="5486400"/>
            <a:ext cx="11796711" cy="10164235"/>
          </a:xfrm>
        </p:spPr>
        <p:txBody>
          <a:bodyPr/>
          <a:lstStyle>
            <a:lvl1pPr marL="0" indent="0">
              <a:buNone/>
              <a:defRPr sz="4267"/>
            </a:lvl1pPr>
            <a:lvl2pPr marL="1219215" indent="0">
              <a:buNone/>
              <a:defRPr sz="3733"/>
            </a:lvl2pPr>
            <a:lvl3pPr marL="2438430" indent="0">
              <a:buNone/>
              <a:defRPr sz="3200"/>
            </a:lvl3pPr>
            <a:lvl4pPr marL="3657646" indent="0">
              <a:buNone/>
              <a:defRPr sz="2667"/>
            </a:lvl4pPr>
            <a:lvl5pPr marL="4876861" indent="0">
              <a:buNone/>
              <a:defRPr sz="2667"/>
            </a:lvl5pPr>
            <a:lvl6pPr marL="6096076" indent="0">
              <a:buNone/>
              <a:defRPr sz="2667"/>
            </a:lvl6pPr>
            <a:lvl7pPr marL="7315291" indent="0">
              <a:buNone/>
              <a:defRPr sz="2667"/>
            </a:lvl7pPr>
            <a:lvl8pPr marL="8534507" indent="0">
              <a:buNone/>
              <a:defRPr sz="2667"/>
            </a:lvl8pPr>
            <a:lvl9pPr marL="9753722" indent="0">
              <a:buNone/>
              <a:defRPr sz="266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D376-B48F-43F3-9E84-A8D1070BF17D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5EE0-D776-4449-B3FC-F013A7161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334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3668"/>
            <a:ext cx="31546800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0" y="4868333"/>
            <a:ext cx="31546800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0" y="16950268"/>
            <a:ext cx="822960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9D376-B48F-43F3-9E84-A8D1070BF17D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15800" y="16950268"/>
            <a:ext cx="1234440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31800" y="16950268"/>
            <a:ext cx="822960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65EE0-D776-4449-B3FC-F013A7161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75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438430" rtl="0" eaLnBrk="1" latinLnBrk="0" hangingPunct="1">
        <a:lnSpc>
          <a:spcPct val="90000"/>
        </a:lnSpc>
        <a:spcBef>
          <a:spcPct val="0"/>
        </a:spcBef>
        <a:buNone/>
        <a:defRPr sz="1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9608" indent="-609608" algn="l" defTabSz="2438430" rtl="0" eaLnBrk="1" latinLnBrk="0" hangingPunct="1">
        <a:lnSpc>
          <a:spcPct val="90000"/>
        </a:lnSpc>
        <a:spcBef>
          <a:spcPts val="2667"/>
        </a:spcBef>
        <a:buFont typeface="Arial" panose="020B0604020202020204" pitchFamily="34" charset="0"/>
        <a:buChar char="•"/>
        <a:defRPr sz="7467" kern="1200">
          <a:solidFill>
            <a:schemeClr val="tx1"/>
          </a:solidFill>
          <a:latin typeface="+mn-lt"/>
          <a:ea typeface="+mn-ea"/>
          <a:cs typeface="+mn-cs"/>
        </a:defRPr>
      </a:lvl1pPr>
      <a:lvl2pPr marL="1828823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2pPr>
      <a:lvl3pPr marL="3048038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5333" kern="1200">
          <a:solidFill>
            <a:schemeClr val="tx1"/>
          </a:solidFill>
          <a:latin typeface="+mn-lt"/>
          <a:ea typeface="+mn-ea"/>
          <a:cs typeface="+mn-cs"/>
        </a:defRPr>
      </a:lvl3pPr>
      <a:lvl4pPr marL="4267253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69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6705684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924899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9144114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10363330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1pPr>
      <a:lvl2pPr marL="1219215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438430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657646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61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6096076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315291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534507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753722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ctangle 155"/>
          <p:cNvSpPr/>
          <p:nvPr/>
        </p:nvSpPr>
        <p:spPr>
          <a:xfrm>
            <a:off x="10152003" y="30109"/>
            <a:ext cx="18123535" cy="16957363"/>
          </a:xfrm>
          <a:prstGeom prst="rect">
            <a:avLst/>
          </a:prstGeom>
          <a:solidFill>
            <a:srgbClr val="B9D4ED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912" dirty="0"/>
          </a:p>
        </p:txBody>
      </p:sp>
      <p:sp>
        <p:nvSpPr>
          <p:cNvPr id="9" name="Rounded Rectangle 8"/>
          <p:cNvSpPr/>
          <p:nvPr/>
        </p:nvSpPr>
        <p:spPr>
          <a:xfrm>
            <a:off x="12401668" y="138407"/>
            <a:ext cx="7044024" cy="1827207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2667" dirty="0">
                <a:solidFill>
                  <a:schemeClr val="tx1"/>
                </a:solidFill>
              </a:rPr>
              <a:t>Novel approaches for ex-ante environmental assessment are widely adopted by extension systems, development partners and government </a:t>
            </a:r>
            <a:r>
              <a:rPr lang="en-US" sz="2667" dirty="0">
                <a:solidFill>
                  <a:schemeClr val="tx1"/>
                </a:solidFill>
              </a:rPr>
              <a:t>agencies </a:t>
            </a:r>
            <a:r>
              <a:rPr lang="en-US" sz="2667" dirty="0">
                <a:solidFill>
                  <a:schemeClr val="tx1"/>
                </a:solidFill>
              </a:rPr>
              <a:t>to identify win-win options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1432759" y="6298527"/>
            <a:ext cx="6316135" cy="1446895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2667" dirty="0">
                <a:solidFill>
                  <a:schemeClr val="tx1"/>
                </a:solidFill>
              </a:rPr>
              <a:t>Quantification of environmental benefits leads to selection and further development of management options by partners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253051" y="244553"/>
            <a:ext cx="7300215" cy="1050123"/>
          </a:xfrm>
          <a:prstGeom prst="rect">
            <a:avLst/>
          </a:prstGeom>
          <a:solidFill>
            <a:srgbClr val="F79646"/>
          </a:solidFill>
          <a:ln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667" dirty="0">
                <a:solidFill>
                  <a:schemeClr val="tx1"/>
                </a:solidFill>
              </a:rPr>
              <a:t>Cluster 1:  Assessing environmental sustainability and adaptability of production technologies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240483" y="5399139"/>
            <a:ext cx="7296535" cy="1219200"/>
          </a:xfrm>
          <a:prstGeom prst="rect">
            <a:avLst/>
          </a:prstGeom>
          <a:solidFill>
            <a:srgbClr val="F79646"/>
          </a:solidFill>
          <a:ln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667" dirty="0">
                <a:solidFill>
                  <a:schemeClr val="tx1"/>
                </a:solidFill>
              </a:rPr>
              <a:t>Cluster 2: </a:t>
            </a:r>
            <a:r>
              <a:rPr lang="en-GB" sz="2667" dirty="0">
                <a:solidFill>
                  <a:schemeClr val="tx1"/>
                </a:solidFill>
              </a:rPr>
              <a:t>Optimize natural resource use and enhance the provision of ecosystem services</a:t>
            </a:r>
            <a:endParaRPr lang="en-US" sz="2667" dirty="0">
              <a:solidFill>
                <a:schemeClr val="tx1"/>
              </a:solidFill>
            </a:endParaRPr>
          </a:p>
        </p:txBody>
      </p:sp>
      <p:sp>
        <p:nvSpPr>
          <p:cNvPr id="21" name="TextBox 27"/>
          <p:cNvSpPr txBox="1"/>
          <p:nvPr/>
        </p:nvSpPr>
        <p:spPr>
          <a:xfrm>
            <a:off x="28847171" y="1181384"/>
            <a:ext cx="5142112" cy="2053168"/>
          </a:xfrm>
          <a:prstGeom prst="roundRect">
            <a:avLst/>
          </a:prstGeom>
          <a:solidFill>
            <a:srgbClr val="FFFF47"/>
          </a:solidFill>
          <a:ln w="9525" cmpd="sng">
            <a:solidFill>
              <a:srgbClr val="E7E2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0" tIns="0" rIns="0" bIns="0" rtlCol="0" anchor="ctr" anchorCtr="1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chemeClr val="tx1"/>
                </a:solidFill>
              </a:rPr>
              <a:t>Land, water and forest degradation (including deforestation) minimized and reversed</a:t>
            </a:r>
          </a:p>
        </p:txBody>
      </p:sp>
      <p:sp>
        <p:nvSpPr>
          <p:cNvPr id="22" name="TextBox 3"/>
          <p:cNvSpPr txBox="1"/>
          <p:nvPr/>
        </p:nvSpPr>
        <p:spPr>
          <a:xfrm>
            <a:off x="28916098" y="10139536"/>
            <a:ext cx="5140167" cy="2157456"/>
          </a:xfrm>
          <a:prstGeom prst="roundRect">
            <a:avLst/>
          </a:prstGeom>
          <a:solidFill>
            <a:srgbClr val="BC8FDD"/>
          </a:solidFill>
          <a:ln w="9525" cmpd="sng">
            <a:solidFill>
              <a:srgbClr val="7131A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0" tIns="0" rIns="0" bIns="0" rtlCol="0" anchor="ctr" anchorCtr="1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chemeClr val="tx1"/>
                </a:solidFill>
              </a:rPr>
              <a:t>Technologies that reduce women’s labour and energy expenditure developed and disseminated</a:t>
            </a:r>
          </a:p>
        </p:txBody>
      </p:sp>
      <p:sp>
        <p:nvSpPr>
          <p:cNvPr id="36" name="Rounded Rectangle 35"/>
          <p:cNvSpPr/>
          <p:nvPr/>
        </p:nvSpPr>
        <p:spPr>
          <a:xfrm>
            <a:off x="19189523" y="3860491"/>
            <a:ext cx="6786307" cy="1611240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2667" dirty="0">
                <a:solidFill>
                  <a:schemeClr val="tx1"/>
                </a:solidFill>
              </a:rPr>
              <a:t>Targeted solutions are used by research and development partners to </a:t>
            </a:r>
            <a:r>
              <a:rPr lang="en-US" sz="2667" dirty="0">
                <a:solidFill>
                  <a:schemeClr val="tx1"/>
                </a:solidFill>
              </a:rPr>
              <a:t>sustainably increase </a:t>
            </a:r>
            <a:r>
              <a:rPr lang="en-US" sz="2667" dirty="0">
                <a:solidFill>
                  <a:schemeClr val="tx1"/>
                </a:solidFill>
              </a:rPr>
              <a:t>productivity of cattle, small ruminants and pigs in the face of on-going environmental changes.</a:t>
            </a:r>
          </a:p>
        </p:txBody>
      </p:sp>
      <p:cxnSp>
        <p:nvCxnSpPr>
          <p:cNvPr id="90" name="Straight Arrow Connector 89"/>
          <p:cNvCxnSpPr>
            <a:stCxn id="74" idx="3"/>
            <a:endCxn id="9" idx="1"/>
          </p:cNvCxnSpPr>
          <p:nvPr/>
        </p:nvCxnSpPr>
        <p:spPr>
          <a:xfrm flipV="1">
            <a:off x="9540131" y="1052008"/>
            <a:ext cx="2861539" cy="21458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2240935" y="9631819"/>
            <a:ext cx="7296088" cy="1219200"/>
          </a:xfrm>
          <a:prstGeom prst="rect">
            <a:avLst/>
          </a:prstGeom>
          <a:solidFill>
            <a:srgbClr val="F79646"/>
          </a:solidFill>
          <a:ln w="12700"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667" dirty="0">
                <a:solidFill>
                  <a:schemeClr val="tx1"/>
                </a:solidFill>
              </a:rPr>
              <a:t>Cluster 3:  Develop and support improved institutions and other governance mechanisms for environmental solutions</a:t>
            </a:r>
            <a:endParaRPr lang="en-US" sz="2667" dirty="0">
              <a:solidFill>
                <a:schemeClr val="tx1"/>
              </a:solidFill>
            </a:endParaRPr>
          </a:p>
        </p:txBody>
      </p:sp>
      <p:sp>
        <p:nvSpPr>
          <p:cNvPr id="101" name="Rounded Rectangle 100"/>
          <p:cNvSpPr/>
          <p:nvPr/>
        </p:nvSpPr>
        <p:spPr>
          <a:xfrm>
            <a:off x="11592411" y="3788573"/>
            <a:ext cx="6214464" cy="1695547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2667" dirty="0">
                <a:solidFill>
                  <a:schemeClr val="tx1"/>
                </a:solidFill>
              </a:rPr>
              <a:t>Quantification of environmental impacts guides the development and selection of productivity-enhancing options by research and development partners</a:t>
            </a:r>
          </a:p>
        </p:txBody>
      </p:sp>
      <p:sp>
        <p:nvSpPr>
          <p:cNvPr id="234" name="TextBox 27"/>
          <p:cNvSpPr txBox="1"/>
          <p:nvPr/>
        </p:nvSpPr>
        <p:spPr>
          <a:xfrm>
            <a:off x="28916095" y="5768787"/>
            <a:ext cx="5104759" cy="1871247"/>
          </a:xfrm>
          <a:prstGeom prst="roundRect">
            <a:avLst/>
          </a:prstGeom>
          <a:solidFill>
            <a:srgbClr val="FFFF47"/>
          </a:solidFill>
          <a:ln w="9525" cmpd="sng">
            <a:solidFill>
              <a:srgbClr val="E7E2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0" tIns="0" rIns="0" bIns="0" rtlCol="0" anchor="ctr" anchorCtr="1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chemeClr val="tx1"/>
                </a:solidFill>
              </a:rPr>
              <a:t>More productive and equitable management of natural resources</a:t>
            </a:r>
          </a:p>
        </p:txBody>
      </p:sp>
      <p:sp>
        <p:nvSpPr>
          <p:cNvPr id="275" name="Rounded Rectangle 274"/>
          <p:cNvSpPr/>
          <p:nvPr/>
        </p:nvSpPr>
        <p:spPr>
          <a:xfrm>
            <a:off x="20556699" y="6381715"/>
            <a:ext cx="5955096" cy="1639071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2667" dirty="0">
                <a:solidFill>
                  <a:schemeClr val="tx1"/>
                </a:solidFill>
              </a:rPr>
              <a:t>Government agencies and development partners at local and national levels are promoting environmental management options</a:t>
            </a:r>
          </a:p>
        </p:txBody>
      </p:sp>
      <p:sp>
        <p:nvSpPr>
          <p:cNvPr id="278" name="Rounded Rectangle 277"/>
          <p:cNvSpPr/>
          <p:nvPr/>
        </p:nvSpPr>
        <p:spPr>
          <a:xfrm>
            <a:off x="19927485" y="11203202"/>
            <a:ext cx="5966291" cy="1628807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2667" dirty="0">
                <a:solidFill>
                  <a:schemeClr val="tx1"/>
                </a:solidFill>
              </a:rPr>
              <a:t>National government agencies design and implement key policies to improve </a:t>
            </a:r>
            <a:r>
              <a:rPr lang="en-US" sz="2667" dirty="0">
                <a:solidFill>
                  <a:schemeClr val="tx1"/>
                </a:solidFill>
              </a:rPr>
              <a:t>the management of the environment and  </a:t>
            </a:r>
            <a:r>
              <a:rPr lang="en-US" sz="2667" dirty="0">
                <a:solidFill>
                  <a:schemeClr val="tx1"/>
                </a:solidFill>
              </a:rPr>
              <a:t>livestock systems</a:t>
            </a:r>
          </a:p>
        </p:txBody>
      </p:sp>
      <p:sp>
        <p:nvSpPr>
          <p:cNvPr id="119" name="TextBox 27"/>
          <p:cNvSpPr txBox="1"/>
          <p:nvPr/>
        </p:nvSpPr>
        <p:spPr>
          <a:xfrm>
            <a:off x="28881521" y="3290370"/>
            <a:ext cx="5142115" cy="2329911"/>
          </a:xfrm>
          <a:prstGeom prst="roundRect">
            <a:avLst/>
          </a:prstGeom>
          <a:solidFill>
            <a:srgbClr val="FFFF47"/>
          </a:solidFill>
          <a:ln w="9525" cmpd="sng">
            <a:solidFill>
              <a:srgbClr val="E7E2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0" tIns="0" rIns="0" bIns="0" rtlCol="0" anchor="ctr" anchorCtr="1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chemeClr val="tx1"/>
                </a:solidFill>
              </a:rPr>
              <a:t>Increased </a:t>
            </a:r>
            <a:r>
              <a:rPr lang="en-US" sz="3200" dirty="0">
                <a:solidFill>
                  <a:schemeClr val="tx1"/>
                </a:solidFill>
              </a:rPr>
              <a:t>resilience of agro-ecosystems and communities, especially those including smallholders</a:t>
            </a:r>
          </a:p>
        </p:txBody>
      </p:sp>
      <p:sp>
        <p:nvSpPr>
          <p:cNvPr id="328" name="TextBox 3"/>
          <p:cNvSpPr txBox="1"/>
          <p:nvPr/>
        </p:nvSpPr>
        <p:spPr>
          <a:xfrm>
            <a:off x="28902883" y="12393749"/>
            <a:ext cx="5154719" cy="2037275"/>
          </a:xfrm>
          <a:prstGeom prst="roundRect">
            <a:avLst/>
          </a:prstGeom>
          <a:solidFill>
            <a:srgbClr val="BC8FDD"/>
          </a:solidFill>
          <a:ln w="9525" cmpd="sng">
            <a:solidFill>
              <a:srgbClr val="7131A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0" tIns="0" rIns="0" bIns="0" rtlCol="0" anchor="ctr" anchorCtr="1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chemeClr val="tx1"/>
                </a:solidFill>
              </a:rPr>
              <a:t>Improved </a:t>
            </a:r>
            <a:r>
              <a:rPr lang="en-US" sz="3200" dirty="0">
                <a:solidFill>
                  <a:schemeClr val="tx1"/>
                </a:solidFill>
              </a:rPr>
              <a:t>capacity of women and youth to participate in decision-making</a:t>
            </a:r>
          </a:p>
        </p:txBody>
      </p:sp>
      <p:sp>
        <p:nvSpPr>
          <p:cNvPr id="329" name="TextBox 3"/>
          <p:cNvSpPr txBox="1"/>
          <p:nvPr/>
        </p:nvSpPr>
        <p:spPr>
          <a:xfrm>
            <a:off x="28847170" y="14576755"/>
            <a:ext cx="5209095" cy="2332547"/>
          </a:xfrm>
          <a:prstGeom prst="roundRect">
            <a:avLst/>
          </a:prstGeom>
          <a:solidFill>
            <a:srgbClr val="FFFF47"/>
          </a:solidFill>
          <a:ln w="9525" cmpd="sng">
            <a:solidFill>
              <a:srgbClr val="E7E2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0" tIns="0" rIns="0" bIns="0" rtlCol="0" anchor="ctr" anchorCtr="1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chemeClr val="tx1"/>
                </a:solidFill>
              </a:rPr>
              <a:t>Agricultural </a:t>
            </a:r>
            <a:r>
              <a:rPr lang="en-US" sz="3200" dirty="0">
                <a:solidFill>
                  <a:schemeClr val="tx1"/>
                </a:solidFill>
              </a:rPr>
              <a:t>systems diversified and intensified in ways that protect soils and water</a:t>
            </a:r>
          </a:p>
        </p:txBody>
      </p:sp>
      <p:sp>
        <p:nvSpPr>
          <p:cNvPr id="109" name="Rounded Rectangle 108"/>
          <p:cNvSpPr/>
          <p:nvPr/>
        </p:nvSpPr>
        <p:spPr>
          <a:xfrm>
            <a:off x="20445691" y="1079955"/>
            <a:ext cx="6710080" cy="2460567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2667" dirty="0">
                <a:solidFill>
                  <a:schemeClr val="tx1"/>
                </a:solidFill>
              </a:rPr>
              <a:t>Environmental concerns </a:t>
            </a:r>
            <a:r>
              <a:rPr lang="en-US" sz="2667">
                <a:solidFill>
                  <a:schemeClr val="tx1"/>
                </a:solidFill>
              </a:rPr>
              <a:t>are </a:t>
            </a:r>
            <a:r>
              <a:rPr lang="en-US" sz="2667">
                <a:solidFill>
                  <a:schemeClr val="tx1"/>
                </a:solidFill>
              </a:rPr>
              <a:t>considered in decision-making </a:t>
            </a:r>
            <a:r>
              <a:rPr lang="en-US" sz="2667" dirty="0">
                <a:solidFill>
                  <a:schemeClr val="tx1"/>
                </a:solidFill>
              </a:rPr>
              <a:t>by national &amp; international development partners, government agencies and extension systems, including technology developers seeking to improve cattle, small ruminant and pig production</a:t>
            </a:r>
          </a:p>
        </p:txBody>
      </p:sp>
      <p:cxnSp>
        <p:nvCxnSpPr>
          <p:cNvPr id="123" name="Straight Arrow Connector 122"/>
          <p:cNvCxnSpPr/>
          <p:nvPr/>
        </p:nvCxnSpPr>
        <p:spPr>
          <a:xfrm>
            <a:off x="9560407" y="3104627"/>
            <a:ext cx="2052288" cy="14385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>
            <a:stCxn id="74" idx="3"/>
            <a:endCxn id="36" idx="1"/>
          </p:cNvCxnSpPr>
          <p:nvPr/>
        </p:nvCxnSpPr>
        <p:spPr>
          <a:xfrm>
            <a:off x="9540123" y="3197832"/>
            <a:ext cx="9649392" cy="14682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Rounded Rectangle 138"/>
          <p:cNvSpPr/>
          <p:nvPr/>
        </p:nvSpPr>
        <p:spPr>
          <a:xfrm>
            <a:off x="11412208" y="8032059"/>
            <a:ext cx="6341872" cy="2259091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2667" dirty="0">
                <a:solidFill>
                  <a:schemeClr val="tx1"/>
                </a:solidFill>
              </a:rPr>
              <a:t>Role of women and young people in fostering environmental management promoted and strengthened </a:t>
            </a:r>
            <a:r>
              <a:rPr lang="en-US" sz="2667" dirty="0">
                <a:solidFill>
                  <a:schemeClr val="tx1"/>
                </a:solidFill>
              </a:rPr>
              <a:t>across communities </a:t>
            </a:r>
            <a:r>
              <a:rPr lang="en-US" sz="2667" dirty="0">
                <a:solidFill>
                  <a:schemeClr val="tx1"/>
                </a:solidFill>
              </a:rPr>
              <a:t>and with development partners.</a:t>
            </a:r>
          </a:p>
        </p:txBody>
      </p:sp>
      <p:sp>
        <p:nvSpPr>
          <p:cNvPr id="140" name="Rounded Rectangle 139"/>
          <p:cNvSpPr/>
          <p:nvPr/>
        </p:nvSpPr>
        <p:spPr>
          <a:xfrm>
            <a:off x="20556691" y="8412879"/>
            <a:ext cx="5903984" cy="2048879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2667" dirty="0">
                <a:solidFill>
                  <a:schemeClr val="tx1"/>
                </a:solidFill>
              </a:rPr>
              <a:t>Gender responsive environmental management options that are well adapted to Global Environmental Change (GEC) are adopted by households (women &amp; youth)</a:t>
            </a:r>
          </a:p>
        </p:txBody>
      </p:sp>
      <p:sp>
        <p:nvSpPr>
          <p:cNvPr id="146" name="Rounded Rectangle 145"/>
          <p:cNvSpPr/>
          <p:nvPr/>
        </p:nvSpPr>
        <p:spPr>
          <a:xfrm>
            <a:off x="15919587" y="14477419"/>
            <a:ext cx="7462471" cy="1542503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2667" dirty="0">
                <a:solidFill>
                  <a:schemeClr val="tx1"/>
                </a:solidFill>
              </a:rPr>
              <a:t>Evidence generated by the flagship influences key global livestock agendas (IPCC, Global agenda for Sustainable Livestock)</a:t>
            </a:r>
          </a:p>
        </p:txBody>
      </p:sp>
      <p:sp>
        <p:nvSpPr>
          <p:cNvPr id="148" name="TextBox 3"/>
          <p:cNvSpPr txBox="1"/>
          <p:nvPr/>
        </p:nvSpPr>
        <p:spPr>
          <a:xfrm>
            <a:off x="28916100" y="7722677"/>
            <a:ext cx="5140168" cy="2258971"/>
          </a:xfrm>
          <a:prstGeom prst="roundRect">
            <a:avLst/>
          </a:prstGeom>
          <a:solidFill>
            <a:srgbClr val="FFFF47"/>
          </a:solidFill>
          <a:ln w="9525" cmpd="sng">
            <a:solidFill>
              <a:srgbClr val="E7E2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0" tIns="0" rIns="0" bIns="0" rtlCol="0" anchor="ctr" anchorCtr="1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chemeClr val="tx1"/>
                </a:solidFill>
              </a:rPr>
              <a:t>Reduced net greenhouse gas emissions from agriculture, forests and other forms of land use</a:t>
            </a:r>
          </a:p>
        </p:txBody>
      </p:sp>
      <p:cxnSp>
        <p:nvCxnSpPr>
          <p:cNvPr id="149" name="Straight Arrow Connector 148"/>
          <p:cNvCxnSpPr>
            <a:endCxn id="10" idx="1"/>
          </p:cNvCxnSpPr>
          <p:nvPr/>
        </p:nvCxnSpPr>
        <p:spPr>
          <a:xfrm flipV="1">
            <a:off x="9606239" y="7021977"/>
            <a:ext cx="1826527" cy="11009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/>
          <p:cNvCxnSpPr>
            <a:endCxn id="139" idx="1"/>
          </p:cNvCxnSpPr>
          <p:nvPr/>
        </p:nvCxnSpPr>
        <p:spPr>
          <a:xfrm>
            <a:off x="9508395" y="8223978"/>
            <a:ext cx="1903823" cy="9376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/>
          <p:cNvCxnSpPr>
            <a:stCxn id="78" idx="3"/>
            <a:endCxn id="133" idx="1"/>
          </p:cNvCxnSpPr>
          <p:nvPr/>
        </p:nvCxnSpPr>
        <p:spPr>
          <a:xfrm>
            <a:off x="9538863" y="11391335"/>
            <a:ext cx="1634584" cy="928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>
            <a:stCxn id="79" idx="3"/>
            <a:endCxn id="278" idx="1"/>
          </p:cNvCxnSpPr>
          <p:nvPr/>
        </p:nvCxnSpPr>
        <p:spPr>
          <a:xfrm flipV="1">
            <a:off x="9573867" y="12017603"/>
            <a:ext cx="10353619" cy="4859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/>
          <p:cNvCxnSpPr>
            <a:stCxn id="2" idx="1"/>
            <a:endCxn id="146" idx="1"/>
          </p:cNvCxnSpPr>
          <p:nvPr/>
        </p:nvCxnSpPr>
        <p:spPr>
          <a:xfrm>
            <a:off x="10454483" y="13779836"/>
            <a:ext cx="5465112" cy="14688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9" idx="3"/>
            <a:endCxn id="109" idx="1"/>
          </p:cNvCxnSpPr>
          <p:nvPr/>
        </p:nvCxnSpPr>
        <p:spPr>
          <a:xfrm>
            <a:off x="19445687" y="1052010"/>
            <a:ext cx="1000007" cy="12582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01" idx="3"/>
            <a:endCxn id="36" idx="1"/>
          </p:cNvCxnSpPr>
          <p:nvPr/>
        </p:nvCxnSpPr>
        <p:spPr>
          <a:xfrm>
            <a:off x="17806875" y="4636344"/>
            <a:ext cx="1382640" cy="297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TextBox 224"/>
          <p:cNvSpPr txBox="1"/>
          <p:nvPr/>
        </p:nvSpPr>
        <p:spPr>
          <a:xfrm>
            <a:off x="10227330" y="6400720"/>
            <a:ext cx="1066318" cy="667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735" dirty="0"/>
              <a:t>A1,2</a:t>
            </a:r>
            <a:endParaRPr lang="en-US" sz="3735" dirty="0"/>
          </a:p>
        </p:txBody>
      </p:sp>
      <p:cxnSp>
        <p:nvCxnSpPr>
          <p:cNvPr id="230" name="Straight Arrow Connector 229"/>
          <p:cNvCxnSpPr>
            <a:stCxn id="139" idx="3"/>
            <a:endCxn id="275" idx="1"/>
          </p:cNvCxnSpPr>
          <p:nvPr/>
        </p:nvCxnSpPr>
        <p:spPr>
          <a:xfrm flipV="1">
            <a:off x="17754089" y="7201251"/>
            <a:ext cx="2802611" cy="19603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Arrow Connector 232"/>
          <p:cNvCxnSpPr>
            <a:stCxn id="10" idx="3"/>
            <a:endCxn id="275" idx="1"/>
          </p:cNvCxnSpPr>
          <p:nvPr/>
        </p:nvCxnSpPr>
        <p:spPr>
          <a:xfrm>
            <a:off x="17748899" y="7021969"/>
            <a:ext cx="2807800" cy="1792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Arrow Connector 235"/>
          <p:cNvCxnSpPr>
            <a:stCxn id="139" idx="3"/>
            <a:endCxn id="140" idx="1"/>
          </p:cNvCxnSpPr>
          <p:nvPr/>
        </p:nvCxnSpPr>
        <p:spPr>
          <a:xfrm>
            <a:off x="17754089" y="9161605"/>
            <a:ext cx="2802611" cy="2757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3" name="Right Arrow 252"/>
          <p:cNvSpPr/>
          <p:nvPr/>
        </p:nvSpPr>
        <p:spPr>
          <a:xfrm>
            <a:off x="26739329" y="6243031"/>
            <a:ext cx="1514715" cy="1777751"/>
          </a:xfrm>
          <a:prstGeom prst="rightArrow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912"/>
          </a:p>
        </p:txBody>
      </p:sp>
      <p:sp>
        <p:nvSpPr>
          <p:cNvPr id="2" name="Right Brace 1"/>
          <p:cNvSpPr/>
          <p:nvPr/>
        </p:nvSpPr>
        <p:spPr>
          <a:xfrm>
            <a:off x="9464641" y="140863"/>
            <a:ext cx="989843" cy="14264167"/>
          </a:xfrm>
          <a:prstGeom prst="rightBrace">
            <a:avLst>
              <a:gd name="adj1" fmla="val 8333"/>
              <a:gd name="adj2" fmla="val 9561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6912"/>
          </a:p>
        </p:txBody>
      </p:sp>
      <p:sp>
        <p:nvSpPr>
          <p:cNvPr id="3" name="Rounded Rectangle 2"/>
          <p:cNvSpPr/>
          <p:nvPr/>
        </p:nvSpPr>
        <p:spPr>
          <a:xfrm>
            <a:off x="2244562" y="1447435"/>
            <a:ext cx="7300215" cy="967143"/>
          </a:xfrm>
          <a:prstGeom prst="roundRect">
            <a:avLst/>
          </a:prstGeom>
          <a:noFill/>
          <a:ln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2667" dirty="0">
                <a:solidFill>
                  <a:schemeClr val="tx1"/>
                </a:solidFill>
              </a:rPr>
              <a:t>Gender and age differentiated assessment of risks and opportunities arising from GEC</a:t>
            </a:r>
            <a:endParaRPr lang="fr-FR" sz="2667" dirty="0">
              <a:solidFill>
                <a:schemeClr val="tx1"/>
              </a:solidFill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2239911" y="2539909"/>
            <a:ext cx="7300215" cy="1315851"/>
          </a:xfrm>
          <a:prstGeom prst="roundRect">
            <a:avLst/>
          </a:prstGeom>
          <a:noFill/>
          <a:ln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2667" dirty="0">
                <a:solidFill>
                  <a:schemeClr val="tx1"/>
                </a:solidFill>
              </a:rPr>
              <a:t>Framework for assessing multiple environmental footprints for specific packages of technologies and interventions. </a:t>
            </a:r>
            <a:endParaRPr lang="fr-FR" sz="2667" dirty="0">
              <a:solidFill>
                <a:schemeClr val="tx1"/>
              </a:solidFill>
            </a:endParaRPr>
          </a:p>
        </p:txBody>
      </p:sp>
      <p:sp>
        <p:nvSpPr>
          <p:cNvPr id="75" name="Rounded Rectangle 74"/>
          <p:cNvSpPr/>
          <p:nvPr/>
        </p:nvSpPr>
        <p:spPr>
          <a:xfrm>
            <a:off x="2238643" y="4046815"/>
            <a:ext cx="7300215" cy="1199960"/>
          </a:xfrm>
          <a:prstGeom prst="roundRect">
            <a:avLst/>
          </a:prstGeom>
          <a:noFill/>
          <a:ln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2667" dirty="0">
                <a:solidFill>
                  <a:schemeClr val="tx1"/>
                </a:solidFill>
              </a:rPr>
              <a:t>Quantification of environmental footprints of packages </a:t>
            </a:r>
            <a:r>
              <a:rPr lang="en-US" sz="2667" dirty="0">
                <a:solidFill>
                  <a:schemeClr val="tx1"/>
                </a:solidFill>
              </a:rPr>
              <a:t>of technology</a:t>
            </a:r>
            <a:r>
              <a:rPr lang="fr-FR" sz="2667" dirty="0">
                <a:solidFill>
                  <a:schemeClr val="tx1"/>
                </a:solidFill>
              </a:rPr>
              <a:t> </a:t>
            </a:r>
            <a:r>
              <a:rPr lang="fr-FR" sz="2667" dirty="0">
                <a:solidFill>
                  <a:schemeClr val="tx1"/>
                </a:solidFill>
              </a:rPr>
              <a:t>interventions.</a:t>
            </a:r>
          </a:p>
        </p:txBody>
      </p:sp>
      <p:sp>
        <p:nvSpPr>
          <p:cNvPr id="76" name="Rounded Rectangle 75"/>
          <p:cNvSpPr/>
          <p:nvPr/>
        </p:nvSpPr>
        <p:spPr>
          <a:xfrm>
            <a:off x="2273647" y="6822029"/>
            <a:ext cx="7300215" cy="1276907"/>
          </a:xfrm>
          <a:prstGeom prst="roundRect">
            <a:avLst/>
          </a:prstGeom>
          <a:noFill/>
          <a:ln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2667" dirty="0">
                <a:solidFill>
                  <a:schemeClr val="tx1"/>
                </a:solidFill>
              </a:rPr>
              <a:t>Improved environmental management options identified and tested with environmental benefits quantified.</a:t>
            </a:r>
            <a:endParaRPr lang="fr-FR" sz="2667" dirty="0">
              <a:solidFill>
                <a:schemeClr val="tx1"/>
              </a:solidFill>
            </a:endParaRPr>
          </a:p>
        </p:txBody>
      </p:sp>
      <p:sp>
        <p:nvSpPr>
          <p:cNvPr id="77" name="Rounded Rectangle 76"/>
          <p:cNvSpPr/>
          <p:nvPr/>
        </p:nvSpPr>
        <p:spPr>
          <a:xfrm>
            <a:off x="2273647" y="8227844"/>
            <a:ext cx="7300215" cy="1170904"/>
          </a:xfrm>
          <a:prstGeom prst="roundRect">
            <a:avLst/>
          </a:prstGeom>
          <a:noFill/>
          <a:ln w="12700"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2667" dirty="0">
                <a:solidFill>
                  <a:schemeClr val="tx1"/>
                </a:solidFill>
              </a:rPr>
              <a:t>Tools and interventions to empower women and youth as agents of change for environmental management developed. </a:t>
            </a:r>
            <a:endParaRPr lang="fr-FR" sz="2667" dirty="0">
              <a:solidFill>
                <a:schemeClr val="tx1"/>
              </a:solidFill>
            </a:endParaRPr>
          </a:p>
        </p:txBody>
      </p:sp>
      <p:sp>
        <p:nvSpPr>
          <p:cNvPr id="78" name="Rounded Rectangle 77"/>
          <p:cNvSpPr/>
          <p:nvPr/>
        </p:nvSpPr>
        <p:spPr>
          <a:xfrm>
            <a:off x="2238643" y="10969571"/>
            <a:ext cx="7300215" cy="843539"/>
          </a:xfrm>
          <a:prstGeom prst="roundRect">
            <a:avLst/>
          </a:prstGeom>
          <a:noFill/>
          <a:ln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2667" dirty="0">
                <a:solidFill>
                  <a:schemeClr val="tx1"/>
                </a:solidFill>
              </a:rPr>
              <a:t>Improvements in land tenure to improve land use management for reducing land degradation. </a:t>
            </a:r>
          </a:p>
        </p:txBody>
      </p:sp>
      <p:sp>
        <p:nvSpPr>
          <p:cNvPr id="79" name="Rounded Rectangle 78"/>
          <p:cNvSpPr/>
          <p:nvPr/>
        </p:nvSpPr>
        <p:spPr>
          <a:xfrm>
            <a:off x="2273647" y="11953267"/>
            <a:ext cx="7300215" cy="1100632"/>
          </a:xfrm>
          <a:prstGeom prst="roundRect">
            <a:avLst/>
          </a:prstGeom>
          <a:noFill/>
          <a:ln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2667" dirty="0">
                <a:solidFill>
                  <a:schemeClr val="tx1"/>
                </a:solidFill>
              </a:rPr>
              <a:t>Key enabling policies for </a:t>
            </a:r>
            <a:r>
              <a:rPr lang="en-US" sz="2667" dirty="0">
                <a:solidFill>
                  <a:schemeClr val="tx1"/>
                </a:solidFill>
              </a:rPr>
              <a:t>water, GHG and biodiversity developed (synthesized policy options = Output)</a:t>
            </a:r>
            <a:endParaRPr lang="en-US" sz="2667" dirty="0">
              <a:solidFill>
                <a:schemeClr val="tx1"/>
              </a:solidFill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2209695" y="13202395"/>
            <a:ext cx="7300215" cy="843539"/>
          </a:xfrm>
          <a:prstGeom prst="roundRect">
            <a:avLst/>
          </a:prstGeom>
          <a:noFill/>
          <a:ln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2667" dirty="0">
                <a:solidFill>
                  <a:schemeClr val="tx1"/>
                </a:solidFill>
              </a:rPr>
              <a:t>Develop and support implementation of viable PES schemes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238643" y="14194149"/>
            <a:ext cx="7300215" cy="843539"/>
          </a:xfrm>
          <a:prstGeom prst="roundRect">
            <a:avLst/>
          </a:prstGeom>
          <a:noFill/>
          <a:ln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2667" dirty="0">
                <a:solidFill>
                  <a:schemeClr val="tx1"/>
                </a:solidFill>
              </a:rPr>
              <a:t>Inform the global livestock and environment agenda</a:t>
            </a:r>
          </a:p>
        </p:txBody>
      </p:sp>
      <p:sp>
        <p:nvSpPr>
          <p:cNvPr id="99" name="Rounded Rectangle 98"/>
          <p:cNvSpPr/>
          <p:nvPr/>
        </p:nvSpPr>
        <p:spPr>
          <a:xfrm>
            <a:off x="12401668" y="2173323"/>
            <a:ext cx="7044024" cy="1022887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2667" dirty="0">
                <a:solidFill>
                  <a:schemeClr val="tx1"/>
                </a:solidFill>
              </a:rPr>
              <a:t>Technology developers take environmental issues into account in their research priority setting</a:t>
            </a:r>
          </a:p>
        </p:txBody>
      </p:sp>
      <p:cxnSp>
        <p:nvCxnSpPr>
          <p:cNvPr id="100" name="Straight Arrow Connector 99"/>
          <p:cNvCxnSpPr>
            <a:stCxn id="74" idx="3"/>
            <a:endCxn id="99" idx="1"/>
          </p:cNvCxnSpPr>
          <p:nvPr/>
        </p:nvCxnSpPr>
        <p:spPr>
          <a:xfrm flipV="1">
            <a:off x="9540131" y="2684767"/>
            <a:ext cx="2861539" cy="5130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>
            <a:stCxn id="99" idx="3"/>
            <a:endCxn id="109" idx="1"/>
          </p:cNvCxnSpPr>
          <p:nvPr/>
        </p:nvCxnSpPr>
        <p:spPr>
          <a:xfrm flipV="1">
            <a:off x="19445687" y="2310239"/>
            <a:ext cx="1000007" cy="3745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>
            <a:stCxn id="36" idx="0"/>
            <a:endCxn id="109" idx="2"/>
          </p:cNvCxnSpPr>
          <p:nvPr/>
        </p:nvCxnSpPr>
        <p:spPr>
          <a:xfrm flipV="1">
            <a:off x="22582678" y="3540521"/>
            <a:ext cx="1218063" cy="3199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ounded Rectangle 132"/>
          <p:cNvSpPr/>
          <p:nvPr/>
        </p:nvSpPr>
        <p:spPr>
          <a:xfrm>
            <a:off x="11173440" y="10777267"/>
            <a:ext cx="6341872" cy="1413928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2667" dirty="0">
                <a:solidFill>
                  <a:schemeClr val="tx1"/>
                </a:solidFill>
              </a:rPr>
              <a:t>National government agencies, make Improvements in land tenure arrangements for reduced land degradation</a:t>
            </a:r>
          </a:p>
        </p:txBody>
      </p:sp>
      <p:sp>
        <p:nvSpPr>
          <p:cNvPr id="134" name="Rounded Rectangle 133"/>
          <p:cNvSpPr/>
          <p:nvPr/>
        </p:nvSpPr>
        <p:spPr>
          <a:xfrm>
            <a:off x="13275576" y="12683381"/>
            <a:ext cx="4614448" cy="1246603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2667" dirty="0">
                <a:solidFill>
                  <a:schemeClr val="tx1"/>
                </a:solidFill>
              </a:rPr>
              <a:t>Communities </a:t>
            </a:r>
            <a:r>
              <a:rPr lang="en-US" sz="2667" dirty="0">
                <a:solidFill>
                  <a:schemeClr val="tx1"/>
                </a:solidFill>
              </a:rPr>
              <a:t>and development actors pilot </a:t>
            </a:r>
            <a:r>
              <a:rPr lang="en-US" sz="2667" dirty="0">
                <a:solidFill>
                  <a:schemeClr val="tx1"/>
                </a:solidFill>
              </a:rPr>
              <a:t>payments for ecosystem services</a:t>
            </a:r>
          </a:p>
        </p:txBody>
      </p:sp>
      <p:cxnSp>
        <p:nvCxnSpPr>
          <p:cNvPr id="142" name="Straight Arrow Connector 141"/>
          <p:cNvCxnSpPr>
            <a:stCxn id="133" idx="3"/>
            <a:endCxn id="278" idx="1"/>
          </p:cNvCxnSpPr>
          <p:nvPr/>
        </p:nvCxnSpPr>
        <p:spPr>
          <a:xfrm>
            <a:off x="17515314" y="11484233"/>
            <a:ext cx="2412167" cy="5333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>
            <a:stCxn id="134" idx="3"/>
            <a:endCxn id="278" idx="1"/>
          </p:cNvCxnSpPr>
          <p:nvPr/>
        </p:nvCxnSpPr>
        <p:spPr>
          <a:xfrm flipV="1">
            <a:off x="17890031" y="12017603"/>
            <a:ext cx="2037455" cy="12890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13"/>
          <p:cNvSpPr txBox="1"/>
          <p:nvPr/>
        </p:nvSpPr>
        <p:spPr>
          <a:xfrm>
            <a:off x="2" y="16987464"/>
            <a:ext cx="36575999" cy="1238576"/>
          </a:xfrm>
          <a:prstGeom prst="rect">
            <a:avLst/>
          </a:prstGeom>
          <a:gradFill>
            <a:gsLst>
              <a:gs pos="9000">
                <a:srgbClr val="A6A6A6"/>
              </a:gs>
              <a:gs pos="100000">
                <a:srgbClr val="A6A6A6">
                  <a:alpha val="37000"/>
                  <a:lumMod val="35000"/>
                  <a:lumOff val="65000"/>
                </a:srgbClr>
              </a:gs>
            </a:gsLst>
            <a:lin ang="0" scaled="1"/>
          </a:gra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1">
            <a:noAutofit/>
          </a:bodyPr>
          <a:lstStyle/>
          <a:p>
            <a:pPr>
              <a:lnSpc>
                <a:spcPct val="115000"/>
              </a:lnSpc>
            </a:pPr>
            <a:r>
              <a:rPr lang="en-GB" sz="3200" b="1" dirty="0">
                <a:solidFill>
                  <a:srgbClr val="323E4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Research o</a:t>
            </a:r>
            <a:r>
              <a:rPr lang="en-GB" sz="3200" b="1" dirty="0">
                <a:solidFill>
                  <a:srgbClr val="323E4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utputs                                                                                  Research </a:t>
            </a:r>
            <a:r>
              <a:rPr lang="en-GB" sz="3200" b="1" dirty="0">
                <a:solidFill>
                  <a:srgbClr val="323E4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&amp; (near) development </a:t>
            </a:r>
            <a:r>
              <a:rPr lang="en-GB" sz="3200" b="1" dirty="0">
                <a:solidFill>
                  <a:srgbClr val="323E4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outcomes                                                                                                                        Sub-IDOs </a:t>
            </a:r>
          </a:p>
          <a:p>
            <a:pPr>
              <a:lnSpc>
                <a:spcPct val="115000"/>
              </a:lnSpc>
            </a:pPr>
            <a:r>
              <a:rPr lang="en-GB" sz="3200" b="1" dirty="0">
                <a:solidFill>
                  <a:srgbClr val="323E4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(Sphere of control)			                     (Sphere of influence) 	                                                                                     (Sphere of influence →→interest) </a:t>
            </a:r>
            <a:endParaRPr lang="en-US" sz="2935" dirty="0">
              <a:solidFill>
                <a:srgbClr val="323E4F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8155706" y="1725847"/>
            <a:ext cx="764375" cy="14480464"/>
            <a:chOff x="9809192" y="501069"/>
            <a:chExt cx="286640" cy="5430174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9811484" y="501069"/>
              <a:ext cx="0" cy="5430174"/>
            </a:xfrm>
            <a:prstGeom prst="line">
              <a:avLst/>
            </a:prstGeom>
            <a:ln w="3810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9811484" y="508397"/>
              <a:ext cx="244204" cy="9677"/>
            </a:xfrm>
            <a:prstGeom prst="straightConnector1">
              <a:avLst/>
            </a:prstGeom>
            <a:ln w="38100">
              <a:solidFill>
                <a:schemeClr val="accent5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 flipV="1">
              <a:off x="9814356" y="1310817"/>
              <a:ext cx="244204" cy="9677"/>
            </a:xfrm>
            <a:prstGeom prst="straightConnector1">
              <a:avLst/>
            </a:prstGeom>
            <a:ln w="38100">
              <a:solidFill>
                <a:schemeClr val="accent5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/>
            <p:nvPr/>
          </p:nvCxnSpPr>
          <p:spPr>
            <a:xfrm flipV="1">
              <a:off x="9833266" y="2212702"/>
              <a:ext cx="244204" cy="9677"/>
            </a:xfrm>
            <a:prstGeom prst="straightConnector1">
              <a:avLst/>
            </a:prstGeom>
            <a:ln w="38100">
              <a:solidFill>
                <a:schemeClr val="accent5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 flipV="1">
              <a:off x="9833266" y="4223710"/>
              <a:ext cx="244204" cy="9677"/>
            </a:xfrm>
            <a:prstGeom prst="straightConnector1">
              <a:avLst/>
            </a:prstGeom>
            <a:ln w="38100">
              <a:solidFill>
                <a:schemeClr val="accent5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/>
            <p:nvPr/>
          </p:nvCxnSpPr>
          <p:spPr>
            <a:xfrm flipV="1">
              <a:off x="9851628" y="4827693"/>
              <a:ext cx="244204" cy="9677"/>
            </a:xfrm>
            <a:prstGeom prst="straightConnector1">
              <a:avLst/>
            </a:prstGeom>
            <a:ln w="38100">
              <a:solidFill>
                <a:schemeClr val="accent5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/>
            <p:nvPr/>
          </p:nvCxnSpPr>
          <p:spPr>
            <a:xfrm flipV="1">
              <a:off x="9809192" y="5921566"/>
              <a:ext cx="244204" cy="9677"/>
            </a:xfrm>
            <a:prstGeom prst="straightConnector1">
              <a:avLst/>
            </a:prstGeom>
            <a:ln w="38100">
              <a:solidFill>
                <a:schemeClr val="accent5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8-Point Star 91"/>
          <p:cNvSpPr/>
          <p:nvPr/>
        </p:nvSpPr>
        <p:spPr>
          <a:xfrm>
            <a:off x="14997338" y="5569341"/>
            <a:ext cx="1272567" cy="911779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735" dirty="0">
                <a:solidFill>
                  <a:schemeClr val="tx1"/>
                </a:solidFill>
              </a:rPr>
              <a:t>A</a:t>
            </a:r>
            <a:r>
              <a:rPr lang="en-US" sz="3735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5" name="8-Point Star 94"/>
          <p:cNvSpPr/>
          <p:nvPr/>
        </p:nvSpPr>
        <p:spPr>
          <a:xfrm>
            <a:off x="10227333" y="1284173"/>
            <a:ext cx="1093051" cy="885467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735" dirty="0">
                <a:solidFill>
                  <a:schemeClr val="tx1"/>
                </a:solidFill>
              </a:rPr>
              <a:t>A</a:t>
            </a:r>
            <a:r>
              <a:rPr lang="en-US" sz="3735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97" name="8-Point Star 96"/>
          <p:cNvSpPr/>
          <p:nvPr/>
        </p:nvSpPr>
        <p:spPr>
          <a:xfrm>
            <a:off x="10097007" y="4228391"/>
            <a:ext cx="1303483" cy="1145344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735" dirty="0">
                <a:solidFill>
                  <a:schemeClr val="tx1"/>
                </a:solidFill>
              </a:rPr>
              <a:t>A1,2</a:t>
            </a:r>
            <a:endParaRPr lang="en-US" sz="3735" dirty="0">
              <a:solidFill>
                <a:schemeClr val="tx1"/>
              </a:solidFill>
            </a:endParaRPr>
          </a:p>
        </p:txBody>
      </p:sp>
      <p:sp>
        <p:nvSpPr>
          <p:cNvPr id="98" name="8-Point Star 97"/>
          <p:cNvSpPr/>
          <p:nvPr/>
        </p:nvSpPr>
        <p:spPr>
          <a:xfrm>
            <a:off x="17971043" y="6243037"/>
            <a:ext cx="1760695" cy="1507555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735" dirty="0">
                <a:solidFill>
                  <a:schemeClr val="tx1"/>
                </a:solidFill>
              </a:rPr>
              <a:t>A3,4,5,7</a:t>
            </a:r>
            <a:endParaRPr lang="en-US" sz="3735" dirty="0">
              <a:solidFill>
                <a:schemeClr val="tx1"/>
              </a:solidFill>
            </a:endParaRPr>
          </a:p>
        </p:txBody>
      </p:sp>
      <p:sp>
        <p:nvSpPr>
          <p:cNvPr id="102" name="8-Point Star 101"/>
          <p:cNvSpPr/>
          <p:nvPr/>
        </p:nvSpPr>
        <p:spPr>
          <a:xfrm>
            <a:off x="9723874" y="8692474"/>
            <a:ext cx="1374999" cy="1025031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735" dirty="0">
                <a:solidFill>
                  <a:schemeClr val="tx1"/>
                </a:solidFill>
              </a:rPr>
              <a:t>A1,8</a:t>
            </a:r>
            <a:endParaRPr lang="en-US" sz="3735" dirty="0">
              <a:solidFill>
                <a:schemeClr val="tx1"/>
              </a:solidFill>
            </a:endParaRPr>
          </a:p>
        </p:txBody>
      </p:sp>
      <p:sp>
        <p:nvSpPr>
          <p:cNvPr id="104" name="8-Point Star 103"/>
          <p:cNvSpPr/>
          <p:nvPr/>
        </p:nvSpPr>
        <p:spPr>
          <a:xfrm>
            <a:off x="10362251" y="12692564"/>
            <a:ext cx="1816176" cy="1350008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735" dirty="0">
                <a:solidFill>
                  <a:schemeClr val="tx1"/>
                </a:solidFill>
              </a:rPr>
              <a:t>A3,4,5</a:t>
            </a:r>
            <a:endParaRPr lang="en-US" sz="3735" dirty="0">
              <a:solidFill>
                <a:schemeClr val="tx1"/>
              </a:solidFill>
            </a:endParaRPr>
          </a:p>
        </p:txBody>
      </p:sp>
      <p:sp>
        <p:nvSpPr>
          <p:cNvPr id="105" name="8-Point Star 104"/>
          <p:cNvSpPr/>
          <p:nvPr/>
        </p:nvSpPr>
        <p:spPr>
          <a:xfrm>
            <a:off x="18354327" y="9222559"/>
            <a:ext cx="1228635" cy="929291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735" dirty="0">
                <a:solidFill>
                  <a:schemeClr val="tx1"/>
                </a:solidFill>
              </a:rPr>
              <a:t>A10</a:t>
            </a:r>
            <a:endParaRPr lang="en-US" sz="3735" dirty="0">
              <a:solidFill>
                <a:schemeClr val="tx1"/>
              </a:solidFill>
            </a:endParaRPr>
          </a:p>
        </p:txBody>
      </p:sp>
      <p:sp>
        <p:nvSpPr>
          <p:cNvPr id="106" name="8-Point Star 105"/>
          <p:cNvSpPr/>
          <p:nvPr/>
        </p:nvSpPr>
        <p:spPr>
          <a:xfrm>
            <a:off x="26115591" y="4294651"/>
            <a:ext cx="2117992" cy="1859856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667" dirty="0">
                <a:solidFill>
                  <a:schemeClr val="tx1"/>
                </a:solidFill>
              </a:rPr>
              <a:t>A3,6,7,8,9, 10,11,12</a:t>
            </a:r>
            <a:endParaRPr lang="en-US" sz="2667" dirty="0">
              <a:solidFill>
                <a:schemeClr val="tx1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26743911" y="1458347"/>
            <a:ext cx="857867" cy="68983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735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30" name="Oval 129"/>
          <p:cNvSpPr/>
          <p:nvPr/>
        </p:nvSpPr>
        <p:spPr>
          <a:xfrm>
            <a:off x="25651427" y="3374687"/>
            <a:ext cx="853440" cy="68275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735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32" name="Oval 131"/>
          <p:cNvSpPr/>
          <p:nvPr/>
        </p:nvSpPr>
        <p:spPr>
          <a:xfrm>
            <a:off x="26024200" y="6004843"/>
            <a:ext cx="853440" cy="68275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735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38" name="Oval 137"/>
          <p:cNvSpPr/>
          <p:nvPr/>
        </p:nvSpPr>
        <p:spPr>
          <a:xfrm>
            <a:off x="26056051" y="8096487"/>
            <a:ext cx="853440" cy="68275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735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45" name="Oval 144"/>
          <p:cNvSpPr/>
          <p:nvPr/>
        </p:nvSpPr>
        <p:spPr>
          <a:xfrm>
            <a:off x="25756848" y="10734183"/>
            <a:ext cx="853440" cy="68275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735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47" name="Oval 146"/>
          <p:cNvSpPr/>
          <p:nvPr/>
        </p:nvSpPr>
        <p:spPr>
          <a:xfrm>
            <a:off x="22982171" y="14037857"/>
            <a:ext cx="991480" cy="7737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735" dirty="0">
                <a:solidFill>
                  <a:schemeClr val="tx1"/>
                </a:solidFill>
              </a:rPr>
              <a:t>1,4</a:t>
            </a:r>
            <a:endParaRPr lang="en-US" sz="3735" dirty="0">
              <a:solidFill>
                <a:schemeClr val="tx1"/>
              </a:solidFill>
            </a:endParaRPr>
          </a:p>
        </p:txBody>
      </p:sp>
      <p:sp>
        <p:nvSpPr>
          <p:cNvPr id="157" name="Hexagon 156"/>
          <p:cNvSpPr/>
          <p:nvPr/>
        </p:nvSpPr>
        <p:spPr>
          <a:xfrm>
            <a:off x="11000239" y="-45604"/>
            <a:ext cx="1480496" cy="735155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E1,5,6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61" name="Hexagon 160"/>
          <p:cNvSpPr/>
          <p:nvPr/>
        </p:nvSpPr>
        <p:spPr>
          <a:xfrm>
            <a:off x="10288995" y="7789611"/>
            <a:ext cx="1192163" cy="681080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735" dirty="0">
                <a:solidFill>
                  <a:schemeClr val="tx1"/>
                </a:solidFill>
              </a:rPr>
              <a:t>E1,3</a:t>
            </a:r>
            <a:endParaRPr lang="en-US" sz="3735" dirty="0">
              <a:solidFill>
                <a:schemeClr val="tx1"/>
              </a:solidFill>
            </a:endParaRPr>
          </a:p>
        </p:txBody>
      </p:sp>
      <p:sp>
        <p:nvSpPr>
          <p:cNvPr id="162" name="Hexagon 161"/>
          <p:cNvSpPr/>
          <p:nvPr/>
        </p:nvSpPr>
        <p:spPr>
          <a:xfrm>
            <a:off x="10339063" y="10205975"/>
            <a:ext cx="1138411" cy="681080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735" dirty="0">
                <a:solidFill>
                  <a:schemeClr val="tx1"/>
                </a:solidFill>
              </a:rPr>
              <a:t>E1,4</a:t>
            </a:r>
            <a:endParaRPr lang="en-US" sz="3735" dirty="0">
              <a:solidFill>
                <a:schemeClr val="tx1"/>
              </a:solidFill>
            </a:endParaRPr>
          </a:p>
        </p:txBody>
      </p:sp>
      <p:sp>
        <p:nvSpPr>
          <p:cNvPr id="165" name="Hexagon 164"/>
          <p:cNvSpPr/>
          <p:nvPr/>
        </p:nvSpPr>
        <p:spPr>
          <a:xfrm>
            <a:off x="12237095" y="12219428"/>
            <a:ext cx="1047975" cy="681080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735" dirty="0">
                <a:solidFill>
                  <a:schemeClr val="tx1"/>
                </a:solidFill>
              </a:rPr>
              <a:t>E2</a:t>
            </a:r>
            <a:endParaRPr lang="en-US" sz="3735" dirty="0">
              <a:solidFill>
                <a:schemeClr val="tx1"/>
              </a:solidFill>
            </a:endParaRPr>
          </a:p>
        </p:txBody>
      </p:sp>
      <p:sp>
        <p:nvSpPr>
          <p:cNvPr id="167" name="Hexagon 166"/>
          <p:cNvSpPr/>
          <p:nvPr/>
        </p:nvSpPr>
        <p:spPr>
          <a:xfrm>
            <a:off x="14642655" y="14140979"/>
            <a:ext cx="1410856" cy="766456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E1,4,5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69" name="Hexagon 168"/>
          <p:cNvSpPr/>
          <p:nvPr/>
        </p:nvSpPr>
        <p:spPr>
          <a:xfrm>
            <a:off x="19074547" y="10793459"/>
            <a:ext cx="1047975" cy="681080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735" dirty="0">
                <a:solidFill>
                  <a:schemeClr val="tx1"/>
                </a:solidFill>
              </a:rPr>
              <a:t>E4</a:t>
            </a:r>
            <a:endParaRPr lang="en-US" sz="3735" dirty="0">
              <a:solidFill>
                <a:schemeClr val="tx1"/>
              </a:solidFill>
            </a:endParaRPr>
          </a:p>
        </p:txBody>
      </p:sp>
      <p:sp>
        <p:nvSpPr>
          <p:cNvPr id="170" name="Hexagon 169"/>
          <p:cNvSpPr/>
          <p:nvPr/>
        </p:nvSpPr>
        <p:spPr>
          <a:xfrm>
            <a:off x="19586903" y="8132043"/>
            <a:ext cx="1047975" cy="681080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735" dirty="0">
                <a:solidFill>
                  <a:schemeClr val="tx1"/>
                </a:solidFill>
              </a:rPr>
              <a:t>E4</a:t>
            </a:r>
            <a:endParaRPr lang="en-US" sz="3735" dirty="0">
              <a:solidFill>
                <a:schemeClr val="tx1"/>
              </a:solidFill>
            </a:endParaRPr>
          </a:p>
        </p:txBody>
      </p:sp>
      <p:sp>
        <p:nvSpPr>
          <p:cNvPr id="171" name="Hexagon 170"/>
          <p:cNvSpPr/>
          <p:nvPr/>
        </p:nvSpPr>
        <p:spPr>
          <a:xfrm>
            <a:off x="19648391" y="5853188"/>
            <a:ext cx="1047975" cy="681080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735" dirty="0">
                <a:solidFill>
                  <a:schemeClr val="tx1"/>
                </a:solidFill>
              </a:rPr>
              <a:t>E4</a:t>
            </a:r>
            <a:endParaRPr lang="en-US" sz="3735" dirty="0">
              <a:solidFill>
                <a:schemeClr val="tx1"/>
              </a:solidFill>
            </a:endParaRPr>
          </a:p>
        </p:txBody>
      </p:sp>
      <p:sp>
        <p:nvSpPr>
          <p:cNvPr id="172" name="Hexagon 171"/>
          <p:cNvSpPr/>
          <p:nvPr/>
        </p:nvSpPr>
        <p:spPr>
          <a:xfrm>
            <a:off x="18333467" y="3318383"/>
            <a:ext cx="1047975" cy="681080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735" dirty="0">
                <a:solidFill>
                  <a:schemeClr val="tx1"/>
                </a:solidFill>
              </a:rPr>
              <a:t>E1</a:t>
            </a:r>
            <a:endParaRPr lang="en-US" sz="3735" dirty="0">
              <a:solidFill>
                <a:schemeClr val="tx1"/>
              </a:solidFill>
            </a:endParaRPr>
          </a:p>
        </p:txBody>
      </p:sp>
      <p:sp>
        <p:nvSpPr>
          <p:cNvPr id="173" name="Hexagon 172"/>
          <p:cNvSpPr/>
          <p:nvPr/>
        </p:nvSpPr>
        <p:spPr>
          <a:xfrm>
            <a:off x="19352031" y="789511"/>
            <a:ext cx="1174939" cy="681080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735" dirty="0">
                <a:solidFill>
                  <a:schemeClr val="tx1"/>
                </a:solidFill>
              </a:rPr>
              <a:t>E1,4</a:t>
            </a:r>
            <a:endParaRPr lang="en-US" sz="3735" dirty="0">
              <a:solidFill>
                <a:schemeClr val="tx1"/>
              </a:solidFill>
            </a:endParaRPr>
          </a:p>
        </p:txBody>
      </p:sp>
      <p:cxnSp>
        <p:nvCxnSpPr>
          <p:cNvPr id="107" name="Straight Arrow Connector 106"/>
          <p:cNvCxnSpPr/>
          <p:nvPr/>
        </p:nvCxnSpPr>
        <p:spPr>
          <a:xfrm flipV="1">
            <a:off x="28264913" y="8444043"/>
            <a:ext cx="651211" cy="25807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>
            <a:stCxn id="146" idx="3"/>
          </p:cNvCxnSpPr>
          <p:nvPr/>
        </p:nvCxnSpPr>
        <p:spPr>
          <a:xfrm flipV="1">
            <a:off x="23382056" y="13222588"/>
            <a:ext cx="3670208" cy="2026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8-Point Star 93"/>
          <p:cNvSpPr/>
          <p:nvPr/>
        </p:nvSpPr>
        <p:spPr>
          <a:xfrm>
            <a:off x="18346167" y="12284717"/>
            <a:ext cx="1355767" cy="968787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735" dirty="0">
                <a:solidFill>
                  <a:schemeClr val="tx1"/>
                </a:solidFill>
              </a:rPr>
              <a:t>A7,8</a:t>
            </a:r>
            <a:endParaRPr lang="en-US" sz="3735" dirty="0">
              <a:solidFill>
                <a:schemeClr val="tx1"/>
              </a:solidFill>
            </a:endParaRPr>
          </a:p>
        </p:txBody>
      </p:sp>
      <p:sp>
        <p:nvSpPr>
          <p:cNvPr id="96" name="8-Point Star 95"/>
          <p:cNvSpPr/>
          <p:nvPr/>
        </p:nvSpPr>
        <p:spPr>
          <a:xfrm>
            <a:off x="18965604" y="1701631"/>
            <a:ext cx="1303240" cy="943023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735" dirty="0">
                <a:solidFill>
                  <a:schemeClr val="tx1"/>
                </a:solidFill>
              </a:rPr>
              <a:t>A3,7</a:t>
            </a:r>
            <a:endParaRPr lang="en-US" sz="3735" dirty="0">
              <a:solidFill>
                <a:schemeClr val="tx1"/>
              </a:solidFill>
            </a:endParaRPr>
          </a:p>
        </p:txBody>
      </p:sp>
      <p:sp>
        <p:nvSpPr>
          <p:cNvPr id="115" name="8-Point Star 114"/>
          <p:cNvSpPr/>
          <p:nvPr/>
        </p:nvSpPr>
        <p:spPr>
          <a:xfrm>
            <a:off x="24877607" y="13509725"/>
            <a:ext cx="1293195" cy="1039843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735" dirty="0">
                <a:solidFill>
                  <a:schemeClr val="tx1"/>
                </a:solidFill>
              </a:rPr>
              <a:t>A13</a:t>
            </a:r>
            <a:endParaRPr lang="en-US" sz="3735" dirty="0">
              <a:solidFill>
                <a:schemeClr val="tx1"/>
              </a:solidFill>
            </a:endParaRPr>
          </a:p>
        </p:txBody>
      </p:sp>
      <p:cxnSp>
        <p:nvCxnSpPr>
          <p:cNvPr id="112" name="Straight Arrow Connector 111"/>
          <p:cNvCxnSpPr>
            <a:stCxn id="80" idx="3"/>
            <a:endCxn id="134" idx="1"/>
          </p:cNvCxnSpPr>
          <p:nvPr/>
        </p:nvCxnSpPr>
        <p:spPr>
          <a:xfrm flipV="1">
            <a:off x="9509907" y="13306682"/>
            <a:ext cx="3765671" cy="3174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>
            <a:stCxn id="278" idx="2"/>
            <a:endCxn id="146" idx="0"/>
          </p:cNvCxnSpPr>
          <p:nvPr/>
        </p:nvCxnSpPr>
        <p:spPr>
          <a:xfrm flipH="1">
            <a:off x="19650823" y="12832007"/>
            <a:ext cx="3259803" cy="16454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8-Point Star 113"/>
          <p:cNvSpPr/>
          <p:nvPr/>
        </p:nvSpPr>
        <p:spPr>
          <a:xfrm>
            <a:off x="9745219" y="10989713"/>
            <a:ext cx="1199512" cy="889779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735" dirty="0">
                <a:solidFill>
                  <a:schemeClr val="tx1"/>
                </a:solidFill>
              </a:rPr>
              <a:t>A14</a:t>
            </a:r>
            <a:endParaRPr lang="en-US" sz="3735" dirty="0">
              <a:solidFill>
                <a:schemeClr val="tx1"/>
              </a:solidFill>
            </a:endParaRPr>
          </a:p>
        </p:txBody>
      </p:sp>
      <p:sp>
        <p:nvSpPr>
          <p:cNvPr id="116" name="8-Point Star 115"/>
          <p:cNvSpPr/>
          <p:nvPr/>
        </p:nvSpPr>
        <p:spPr>
          <a:xfrm>
            <a:off x="17883747" y="11197371"/>
            <a:ext cx="1199512" cy="889779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735" dirty="0">
                <a:solidFill>
                  <a:schemeClr val="tx1"/>
                </a:solidFill>
              </a:rPr>
              <a:t>A15</a:t>
            </a:r>
            <a:endParaRPr lang="en-US" sz="3735" dirty="0">
              <a:solidFill>
                <a:schemeClr val="tx1"/>
              </a:solidFill>
            </a:endParaRPr>
          </a:p>
        </p:txBody>
      </p:sp>
      <p:sp>
        <p:nvSpPr>
          <p:cNvPr id="117" name="8-Point Star 116"/>
          <p:cNvSpPr/>
          <p:nvPr/>
        </p:nvSpPr>
        <p:spPr>
          <a:xfrm>
            <a:off x="12651507" y="14201577"/>
            <a:ext cx="1355767" cy="968787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735" dirty="0">
                <a:solidFill>
                  <a:schemeClr val="tx1"/>
                </a:solidFill>
              </a:rPr>
              <a:t>A16</a:t>
            </a:r>
            <a:endParaRPr lang="en-US" sz="3735" dirty="0">
              <a:solidFill>
                <a:schemeClr val="tx1"/>
              </a:solidFill>
            </a:endParaRPr>
          </a:p>
        </p:txBody>
      </p:sp>
      <p:sp>
        <p:nvSpPr>
          <p:cNvPr id="118" name="8-Point Star 117"/>
          <p:cNvSpPr/>
          <p:nvPr/>
        </p:nvSpPr>
        <p:spPr>
          <a:xfrm>
            <a:off x="9507801" y="2475987"/>
            <a:ext cx="1715363" cy="1226135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A17,18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20" name="Hexagon 119"/>
          <p:cNvSpPr/>
          <p:nvPr/>
        </p:nvSpPr>
        <p:spPr>
          <a:xfrm>
            <a:off x="11087963" y="1710301"/>
            <a:ext cx="1480496" cy="735155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E1,5,6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21" name="Hexagon 120"/>
          <p:cNvSpPr/>
          <p:nvPr/>
        </p:nvSpPr>
        <p:spPr>
          <a:xfrm>
            <a:off x="11184463" y="3116899"/>
            <a:ext cx="1480496" cy="735155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E1,5,6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06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56436" y="13307059"/>
            <a:ext cx="12059176" cy="4674752"/>
          </a:xfrm>
          <a:prstGeom prst="rect">
            <a:avLst/>
          </a:prstGeom>
        </p:spPr>
      </p:pic>
      <p:sp>
        <p:nvSpPr>
          <p:cNvPr id="10" name="8-Point Star 9"/>
          <p:cNvSpPr/>
          <p:nvPr/>
        </p:nvSpPr>
        <p:spPr>
          <a:xfrm>
            <a:off x="26852881" y="1007231"/>
            <a:ext cx="1957587" cy="1652539"/>
          </a:xfrm>
          <a:prstGeom prst="star8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912" dirty="0">
                <a:solidFill>
                  <a:schemeClr val="tx1"/>
                </a:solidFill>
              </a:rPr>
              <a:t>A</a:t>
            </a:r>
            <a:r>
              <a:rPr lang="en-US" sz="6912" dirty="0">
                <a:solidFill>
                  <a:schemeClr val="tx1"/>
                </a:solidFill>
              </a:rPr>
              <a:t>1</a:t>
            </a:r>
            <a:endParaRPr lang="en-US" sz="6912" dirty="0">
              <a:solidFill>
                <a:schemeClr val="tx1"/>
              </a:solidFill>
            </a:endParaRPr>
          </a:p>
        </p:txBody>
      </p:sp>
      <p:sp>
        <p:nvSpPr>
          <p:cNvPr id="11" name="Hexagon 10"/>
          <p:cNvSpPr/>
          <p:nvPr/>
        </p:nvSpPr>
        <p:spPr>
          <a:xfrm>
            <a:off x="21522999" y="11449278"/>
            <a:ext cx="1641403" cy="963663"/>
          </a:xfrm>
          <a:prstGeom prst="hex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912" dirty="0">
                <a:solidFill>
                  <a:schemeClr val="tx1"/>
                </a:solidFill>
              </a:rPr>
              <a:t>E1</a:t>
            </a:r>
            <a:endParaRPr lang="en-US" sz="6912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32548637" y="11718111"/>
            <a:ext cx="1366971" cy="122475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912" dirty="0">
                <a:solidFill>
                  <a:schemeClr val="tx1"/>
                </a:solidFill>
              </a:rPr>
              <a:t>1</a:t>
            </a:r>
            <a:endParaRPr lang="en-US" sz="6912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99536" y="51647"/>
            <a:ext cx="32244464" cy="955584"/>
          </a:xfrm>
          <a:prstGeom prst="rect">
            <a:avLst/>
          </a:prstGeom>
        </p:spPr>
        <p:txBody>
          <a:bodyPr vert="horz" lIns="243840" tIns="121920" rIns="243840" bIns="1219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>
                <a:latin typeface="+mn-lt"/>
              </a:rPr>
              <a:t>Figure 2.4b Livestock and the Environment Flagship theory </a:t>
            </a:r>
            <a:r>
              <a:rPr lang="en-GB" sz="4800" b="1">
                <a:latin typeface="+mn-lt"/>
              </a:rPr>
              <a:t>of change, </a:t>
            </a:r>
            <a:r>
              <a:rPr lang="en-GB" sz="4800" b="1" dirty="0">
                <a:latin typeface="+mn-lt"/>
              </a:rPr>
              <a:t>assumptions, enabling actions and change domains  </a:t>
            </a:r>
            <a:endParaRPr lang="en-GB" sz="4800" b="1" dirty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9543" y="1057667"/>
            <a:ext cx="24553336" cy="100403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9543" y="11449271"/>
            <a:ext cx="18863736" cy="664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242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8-Point Star 9"/>
          <p:cNvSpPr/>
          <p:nvPr/>
        </p:nvSpPr>
        <p:spPr>
          <a:xfrm>
            <a:off x="23217457" y="274543"/>
            <a:ext cx="1957587" cy="1652539"/>
          </a:xfrm>
          <a:prstGeom prst="star8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912" dirty="0">
                <a:solidFill>
                  <a:schemeClr val="tx1"/>
                </a:solidFill>
              </a:rPr>
              <a:t>A</a:t>
            </a:r>
            <a:r>
              <a:rPr lang="en-US" sz="6912" dirty="0">
                <a:solidFill>
                  <a:schemeClr val="tx1"/>
                </a:solidFill>
              </a:rPr>
              <a:t>1</a:t>
            </a:r>
            <a:endParaRPr lang="en-US" sz="6912" dirty="0">
              <a:solidFill>
                <a:schemeClr val="tx1"/>
              </a:solidFill>
            </a:endParaRPr>
          </a:p>
        </p:txBody>
      </p:sp>
      <p:sp>
        <p:nvSpPr>
          <p:cNvPr id="11" name="Hexagon 10"/>
          <p:cNvSpPr/>
          <p:nvPr/>
        </p:nvSpPr>
        <p:spPr>
          <a:xfrm>
            <a:off x="23217449" y="11820731"/>
            <a:ext cx="1641403" cy="963663"/>
          </a:xfrm>
          <a:prstGeom prst="hex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912" dirty="0">
                <a:solidFill>
                  <a:schemeClr val="tx1"/>
                </a:solidFill>
              </a:rPr>
              <a:t>E1</a:t>
            </a:r>
            <a:endParaRPr lang="en-US" sz="6912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32633257" y="3696127"/>
            <a:ext cx="1366971" cy="122475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912" dirty="0">
                <a:solidFill>
                  <a:schemeClr val="tx1"/>
                </a:solidFill>
              </a:rPr>
              <a:t>1</a:t>
            </a:r>
            <a:endParaRPr lang="en-US" sz="6912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99536" y="51647"/>
            <a:ext cx="32244464" cy="955584"/>
          </a:xfrm>
          <a:prstGeom prst="rect">
            <a:avLst/>
          </a:prstGeom>
        </p:spPr>
        <p:txBody>
          <a:bodyPr vert="horz" lIns="243840" tIns="121920" rIns="243840" bIns="1219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4800" b="1" dirty="0">
                <a:latin typeface="+mn-lt"/>
              </a:rPr>
              <a:t>Figure 2.4b Livestock and the Environment Flagship theory of change, assumptions, enabling actions and change domains  - </a:t>
            </a:r>
            <a:r>
              <a:rPr lang="en-GB" sz="4800" b="1" dirty="0">
                <a:solidFill>
                  <a:srgbClr val="FF0000"/>
                </a:solidFill>
                <a:latin typeface="+mn-lt"/>
              </a:rPr>
              <a:t>REVISED </a:t>
            </a:r>
            <a:endParaRPr lang="en-GB" sz="48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8135" y="552543"/>
            <a:ext cx="20629320" cy="112681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65587" y="5190447"/>
            <a:ext cx="8434648" cy="59281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8128" y="11970997"/>
            <a:ext cx="19491152" cy="6317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099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5249</TotalTime>
  <Words>573</Words>
  <Application>Microsoft Office PowerPoint</Application>
  <PresentationFormat>Custom</PresentationFormat>
  <Paragraphs>77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Wieland, Barbara (ILRI)</dc:creator>
  <cp:lastModifiedBy>Odongo, Dorine (ILRI)</cp:lastModifiedBy>
  <cp:revision>150</cp:revision>
  <cp:lastPrinted>2016-03-22T07:06:48Z</cp:lastPrinted>
  <dcterms:created xsi:type="dcterms:W3CDTF">2015-12-03T08:21:39Z</dcterms:created>
  <dcterms:modified xsi:type="dcterms:W3CDTF">2017-05-04T13:27:59Z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97050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D6.1.2</vt:lpwstr>
  </property>
</Properties>
</file>